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72" r:id="rId3"/>
    <p:sldId id="273" r:id="rId4"/>
    <p:sldId id="276" r:id="rId5"/>
    <p:sldId id="257" r:id="rId6"/>
    <p:sldId id="275" r:id="rId7"/>
    <p:sldId id="274" r:id="rId8"/>
    <p:sldId id="258" r:id="rId9"/>
    <p:sldId id="290" r:id="rId10"/>
    <p:sldId id="277" r:id="rId11"/>
    <p:sldId id="291" r:id="rId12"/>
    <p:sldId id="292" r:id="rId13"/>
    <p:sldId id="259" r:id="rId14"/>
    <p:sldId id="293" r:id="rId15"/>
    <p:sldId id="278" r:id="rId16"/>
    <p:sldId id="282" r:id="rId17"/>
    <p:sldId id="296" r:id="rId18"/>
    <p:sldId id="294" r:id="rId19"/>
    <p:sldId id="280" r:id="rId20"/>
    <p:sldId id="279" r:id="rId21"/>
    <p:sldId id="295" r:id="rId22"/>
    <p:sldId id="281" r:id="rId23"/>
    <p:sldId id="283" r:id="rId24"/>
    <p:sldId id="260" r:id="rId25"/>
    <p:sldId id="284" r:id="rId26"/>
    <p:sldId id="261" r:id="rId27"/>
    <p:sldId id="262" r:id="rId28"/>
    <p:sldId id="285" r:id="rId29"/>
    <p:sldId id="263" r:id="rId30"/>
    <p:sldId id="286" r:id="rId31"/>
    <p:sldId id="264" r:id="rId32"/>
    <p:sldId id="297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9722"/>
  </p:normalViewPr>
  <p:slideViewPr>
    <p:cSldViewPr snapToGrid="0" snapToObjects="1">
      <p:cViewPr>
        <p:scale>
          <a:sx n="97" d="100"/>
          <a:sy n="97" d="100"/>
        </p:scale>
        <p:origin x="-24" y="-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C522F-4FC6-B442-87EB-774EB1EE0FB3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054E4-0585-A34C-BC77-0EC4F9996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7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9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What's east</a:t>
            </a:r>
            <a:r>
              <a:rPr lang="en-US" baseline="0" dirty="0" smtClean="0"/>
              <a:t> and west</a:t>
            </a:r>
          </a:p>
          <a:p>
            <a:r>
              <a:rPr lang="en-US" baseline="0" dirty="0" smtClean="0"/>
              <a:t>How different is different</a:t>
            </a:r>
          </a:p>
          <a:p>
            <a:r>
              <a:rPr lang="en-US" baseline="0" dirty="0" smtClean="0"/>
              <a:t>How much should someone be different before we think they are different from us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Essentially different </a:t>
            </a:r>
            <a:r>
              <a:rPr lang="mr-IN" baseline="0" dirty="0" smtClean="0"/>
              <a:t>–</a:t>
            </a:r>
            <a:r>
              <a:rPr lang="en-US" baseline="0" dirty="0" smtClean="0"/>
              <a:t> essentialism in understanding difference </a:t>
            </a:r>
          </a:p>
          <a:p>
            <a:r>
              <a:rPr lang="en-US" baseline="0" dirty="0" smtClean="0"/>
              <a:t>Do different cultures live in different modes of consciousness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the source for arriving at this conclusion..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7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What Causes Poverty-why specific parts of the world- racial association with poverty- something about the poor?</a:t>
            </a:r>
          </a:p>
          <a:p>
            <a:r>
              <a:rPr lang="en-US" sz="1200" dirty="0" smtClean="0"/>
              <a:t>A culture of poverty </a:t>
            </a:r>
            <a:r>
              <a:rPr lang="mr-IN" sz="1200" dirty="0" smtClean="0"/>
              <a:t>–</a:t>
            </a:r>
            <a:r>
              <a:rPr lang="en-US" sz="1200" dirty="0" smtClean="0"/>
              <a:t> bio different?? Don’t think about tomorrow- don</a:t>
            </a:r>
            <a:r>
              <a:rPr lang="mr-IN" sz="1200" dirty="0" smtClean="0"/>
              <a:t>’</a:t>
            </a:r>
            <a:r>
              <a:rPr lang="en-US" sz="1200" dirty="0" smtClean="0"/>
              <a:t>t save- effort to improve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r>
              <a:rPr lang="en-US" sz="1200" dirty="0" smtClean="0"/>
              <a:t>Blaming the victim- savages of Africa- did not have souls! </a:t>
            </a:r>
          </a:p>
          <a:p>
            <a:r>
              <a:rPr lang="en-US" sz="1200" dirty="0" smtClean="0"/>
              <a:t>Negative </a:t>
            </a:r>
            <a:r>
              <a:rPr lang="en-US" sz="1200" dirty="0" smtClean="0"/>
              <a:t>essentialisms!</a:t>
            </a:r>
          </a:p>
          <a:p>
            <a:r>
              <a:rPr lang="en-US" sz="1200" dirty="0" smtClean="0"/>
              <a:t>Your perspective Your Location </a:t>
            </a:r>
            <a:r>
              <a:rPr lang="mr-IN" sz="1200" dirty="0" smtClean="0"/>
              <a:t>–</a:t>
            </a:r>
            <a:r>
              <a:rPr lang="en-US" sz="1200" dirty="0" smtClean="0"/>
              <a:t> Duck ways Bunny Ways </a:t>
            </a:r>
            <a:r>
              <a:rPr lang="mr-IN" sz="1200" dirty="0" smtClean="0"/>
              <a:t>–</a:t>
            </a:r>
            <a:r>
              <a:rPr lang="en-US" sz="1200" dirty="0" smtClean="0"/>
              <a:t> through socialization process </a:t>
            </a:r>
            <a:r>
              <a:rPr lang="mr-IN" sz="1200" dirty="0" smtClean="0"/>
              <a:t>–</a:t>
            </a:r>
            <a:r>
              <a:rPr lang="en-US" sz="1200" dirty="0" smtClean="0"/>
              <a:t> what you learn is what your are in that worlds- where are you coming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6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see people differently . We do classify people or cultures</a:t>
            </a:r>
          </a:p>
          <a:p>
            <a:r>
              <a:rPr lang="en-US" dirty="0" smtClean="0"/>
              <a:t>Organized  differences that have consequences- the sociological imagination helps</a:t>
            </a:r>
            <a:r>
              <a:rPr lang="en-US" baseline="0" dirty="0" smtClean="0"/>
              <a:t> notice how this process works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We can do good and we can </a:t>
            </a:r>
            <a:r>
              <a:rPr lang="en-US" baseline="0" dirty="0" smtClean="0"/>
              <a:t>do bad </a:t>
            </a:r>
            <a:r>
              <a:rPr lang="en-US" baseline="0" dirty="0" smtClean="0"/>
              <a:t>with these differences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Social condition is the only condition- white children died in orphanages- healthy bodies as physical not social- physiological survival is in social interaction </a:t>
            </a:r>
            <a:r>
              <a:rPr lang="mr-IN" sz="1200" dirty="0" smtClean="0"/>
              <a:t>–</a:t>
            </a:r>
            <a:r>
              <a:rPr lang="en-US" sz="1200" dirty="0" smtClean="0"/>
              <a:t> touch feel stimulation</a:t>
            </a:r>
          </a:p>
          <a:p>
            <a:r>
              <a:rPr lang="en-US" sz="1200" dirty="0" smtClean="0"/>
              <a:t>World as ambiguous </a:t>
            </a:r>
          </a:p>
          <a:p>
            <a:r>
              <a:rPr lang="en-US" sz="1200" dirty="0" smtClean="0"/>
              <a:t>outside factor helps to see </a:t>
            </a:r>
            <a:r>
              <a:rPr lang="mr-IN" sz="1200" dirty="0" smtClean="0"/>
              <a:t>–</a:t>
            </a:r>
            <a:r>
              <a:rPr lang="en-US" sz="1200" dirty="0" smtClean="0"/>
              <a:t> more ambiguous the stimulus  - the more social inputs needed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7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WW2- Nazi prevailing- Beethoven and Genocide- Being German causes people to see the world in particular ways-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r>
              <a:rPr lang="en-US" sz="1200" dirty="0" smtClean="0"/>
              <a:t>Hannah Arendt </a:t>
            </a:r>
            <a:r>
              <a:rPr lang="mr-IN" sz="1200" dirty="0" smtClean="0"/>
              <a:t>–</a:t>
            </a:r>
            <a:r>
              <a:rPr lang="en-US" sz="1200" dirty="0" smtClean="0"/>
              <a:t> Eichmann </a:t>
            </a:r>
            <a:r>
              <a:rPr lang="mr-IN" sz="1200" dirty="0" smtClean="0"/>
              <a:t>–</a:t>
            </a:r>
            <a:r>
              <a:rPr lang="en-US" sz="1200" dirty="0" smtClean="0"/>
              <a:t> logistic bureaucratic to kill millions </a:t>
            </a:r>
            <a:r>
              <a:rPr lang="mr-IN" sz="1200" dirty="0" smtClean="0"/>
              <a:t>–</a:t>
            </a:r>
            <a:r>
              <a:rPr lang="en-US" sz="1200" dirty="0" smtClean="0"/>
              <a:t> a job </a:t>
            </a:r>
            <a:r>
              <a:rPr lang="mr-IN" sz="1200" dirty="0" smtClean="0"/>
              <a:t>–</a:t>
            </a:r>
            <a:r>
              <a:rPr lang="en-US" sz="1200" dirty="0" smtClean="0"/>
              <a:t> Banality of evil- an ordinary guy! Not specific to Germany at all!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4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Milgram </a:t>
            </a:r>
            <a:r>
              <a:rPr lang="mr-IN" sz="1200" dirty="0" smtClean="0"/>
              <a:t>–</a:t>
            </a:r>
            <a:r>
              <a:rPr lang="en-US" sz="1200" dirty="0" smtClean="0"/>
              <a:t> Shock Delivery </a:t>
            </a:r>
            <a:r>
              <a:rPr lang="mr-IN" sz="1200" dirty="0" smtClean="0"/>
              <a:t>–</a:t>
            </a:r>
            <a:r>
              <a:rPr lang="en-US" sz="1200" dirty="0" smtClean="0"/>
              <a:t> pressure to confirm from authority not group pressure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The Milgram experiment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Poster boy of  human centered research</a:t>
            </a:r>
            <a:r>
              <a:rPr lang="en-US" sz="1200" baseline="0" dirty="0" smtClean="0"/>
              <a:t> - </a:t>
            </a:r>
            <a:r>
              <a:rPr lang="en-US" sz="1200" dirty="0" smtClean="0"/>
              <a:t>Milgram cannot happen any more due to </a:t>
            </a:r>
            <a:r>
              <a:rPr lang="en-US" sz="1200" dirty="0" smtClean="0"/>
              <a:t>concerns</a:t>
            </a:r>
            <a:r>
              <a:rPr lang="en-US" sz="1200" baseline="0" dirty="0" smtClean="0"/>
              <a:t> </a:t>
            </a:r>
            <a:r>
              <a:rPr lang="en-US" sz="1200" baseline="0" dirty="0" smtClean="0"/>
              <a:t>of safety </a:t>
            </a:r>
            <a:r>
              <a:rPr lang="en-US" sz="1200" baseline="0" dirty="0" smtClean="0"/>
              <a:t>security </a:t>
            </a:r>
            <a:r>
              <a:rPr lang="en-US" sz="1200" baseline="0" dirty="0" smtClean="0"/>
              <a:t>and privacy of humans </a:t>
            </a:r>
            <a:r>
              <a:rPr lang="en-US" sz="1200" baseline="0" dirty="0" smtClean="0"/>
              <a:t>as research subjects</a:t>
            </a:r>
            <a:endParaRPr lang="en-US" sz="1200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8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White coated authority in human interactions </a:t>
            </a:r>
            <a:r>
              <a:rPr lang="mr-IN" sz="1200" dirty="0" smtClean="0"/>
              <a:t>–</a:t>
            </a:r>
            <a:r>
              <a:rPr lang="en-US" sz="1200" dirty="0" smtClean="0"/>
              <a:t> with vast consequences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Authoritarian personality </a:t>
            </a:r>
          </a:p>
          <a:p>
            <a:r>
              <a:rPr lang="en-US" sz="1200" dirty="0" smtClean="0"/>
              <a:t>Zeal for order </a:t>
            </a:r>
            <a:r>
              <a:rPr lang="mr-IN" sz="1200" dirty="0" smtClean="0"/>
              <a:t>–</a:t>
            </a:r>
            <a:r>
              <a:rPr lang="en-US" sz="1200" dirty="0" smtClean="0"/>
              <a:t> Authoritarian personality </a:t>
            </a:r>
            <a:r>
              <a:rPr lang="mr-IN" sz="1200" dirty="0" smtClean="0"/>
              <a:t>–</a:t>
            </a:r>
            <a:r>
              <a:rPr lang="en-US" sz="1200" dirty="0" smtClean="0"/>
              <a:t> not Bio but cultural</a:t>
            </a:r>
          </a:p>
          <a:p>
            <a:r>
              <a:rPr lang="en-US" sz="1200" dirty="0" smtClean="0"/>
              <a:t>Enough conformity to launch the Nazis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3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ASCH </a:t>
            </a:r>
            <a:r>
              <a:rPr lang="en-US" sz="1200" dirty="0" smtClean="0"/>
              <a:t>experiment </a:t>
            </a:r>
            <a:r>
              <a:rPr lang="mr-IN" sz="1200" dirty="0" smtClean="0"/>
              <a:t>–</a:t>
            </a:r>
            <a:r>
              <a:rPr lang="en-US" sz="1200" dirty="0" smtClean="0"/>
              <a:t> massive rates of conformity- cross pressures </a:t>
            </a:r>
            <a:r>
              <a:rPr lang="mr-IN" sz="1200" dirty="0" smtClean="0"/>
              <a:t>–</a:t>
            </a:r>
            <a:r>
              <a:rPr lang="en-US" sz="1200" dirty="0" smtClean="0"/>
              <a:t> group pressure for conformity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0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Chambliss </a:t>
            </a:r>
            <a:r>
              <a:rPr lang="mr-IN" sz="1200" dirty="0" smtClean="0"/>
              <a:t>–</a:t>
            </a:r>
            <a:r>
              <a:rPr lang="en-US" sz="1200" baseline="0" dirty="0" smtClean="0"/>
              <a:t> </a:t>
            </a:r>
            <a:r>
              <a:rPr lang="en-US" sz="1200" dirty="0" smtClean="0"/>
              <a:t>Labelling process </a:t>
            </a:r>
            <a:r>
              <a:rPr lang="mr-IN" sz="1200" dirty="0" smtClean="0"/>
              <a:t>–</a:t>
            </a:r>
            <a:r>
              <a:rPr lang="en-US" sz="1200" dirty="0" smtClean="0"/>
              <a:t> what is transgressing!</a:t>
            </a:r>
          </a:p>
          <a:p>
            <a:r>
              <a:rPr lang="en-US" sz="1200" dirty="0" smtClean="0"/>
              <a:t>Study in social class </a:t>
            </a:r>
            <a:r>
              <a:rPr lang="mr-IN" sz="1200" dirty="0" smtClean="0"/>
              <a:t>–</a:t>
            </a:r>
            <a:r>
              <a:rPr lang="en-US" sz="1200" dirty="0" smtClean="0"/>
              <a:t> doing things that conforms to an in-group - who are you conforming to </a:t>
            </a:r>
            <a:r>
              <a:rPr lang="mr-IN" sz="1200" dirty="0" smtClean="0"/>
              <a:t>–</a:t>
            </a:r>
            <a:r>
              <a:rPr lang="en-US" sz="1200" dirty="0" smtClean="0"/>
              <a:t> sub-cultures-  consequences for sticking to a group</a:t>
            </a:r>
          </a:p>
          <a:p>
            <a:r>
              <a:rPr lang="en-US" sz="1200" dirty="0" smtClean="0"/>
              <a:t>Finding people you make solidarity  with -  conditions of life Social Class- nudges to being one way!</a:t>
            </a:r>
          </a:p>
          <a:p>
            <a:r>
              <a:rPr lang="en-US" sz="1200" dirty="0" smtClean="0"/>
              <a:t>Conformity as inevitable  across settings </a:t>
            </a:r>
          </a:p>
          <a:p>
            <a:r>
              <a:rPr lang="en-US" sz="1200" dirty="0" smtClean="0"/>
              <a:t>Root to dignity is displaying allegiance/lining up with people like you </a:t>
            </a:r>
          </a:p>
          <a:p>
            <a:r>
              <a:rPr lang="en-US" sz="1200" dirty="0" smtClean="0"/>
              <a:t>To</a:t>
            </a:r>
            <a:r>
              <a:rPr lang="en-US" sz="1200" baseline="0" dirty="0" smtClean="0"/>
              <a:t> differentiate and then label</a:t>
            </a:r>
            <a:r>
              <a:rPr lang="mr-IN" sz="1200" baseline="0" dirty="0" smtClean="0"/>
              <a:t>…</a:t>
            </a:r>
            <a:endParaRPr lang="en-US" sz="1200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vantage point than our own-</a:t>
            </a:r>
            <a:r>
              <a:rPr lang="en-US" baseline="0" dirty="0" smtClean="0"/>
              <a:t> the sociological imagination </a:t>
            </a:r>
          </a:p>
          <a:p>
            <a:r>
              <a:rPr lang="en-US" baseline="0" dirty="0" smtClean="0"/>
              <a:t>See beyond your boundaries</a:t>
            </a:r>
          </a:p>
          <a:p>
            <a:r>
              <a:rPr lang="en-US" baseline="0" dirty="0" smtClean="0"/>
              <a:t>Other ways of being outside of the water </a:t>
            </a:r>
            <a:r>
              <a:rPr lang="mr-IN" baseline="0" dirty="0" smtClean="0"/>
              <a:t>–</a:t>
            </a:r>
            <a:r>
              <a:rPr lang="en-US" baseline="0" dirty="0" smtClean="0"/>
              <a:t> even an  amphibian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9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 in interruptions in integrative mechanisms </a:t>
            </a:r>
            <a:r>
              <a:rPr lang="mr-IN" dirty="0" smtClean="0"/>
              <a:t>–</a:t>
            </a:r>
            <a:r>
              <a:rPr lang="en-US" dirty="0" smtClean="0"/>
              <a:t> just like the smooth ones</a:t>
            </a:r>
          </a:p>
          <a:p>
            <a:r>
              <a:rPr lang="en-US" dirty="0" smtClean="0"/>
              <a:t>Some types and groups seem to break with the pattern </a:t>
            </a:r>
            <a:r>
              <a:rPr lang="mr-IN" dirty="0" smtClean="0"/>
              <a:t>–</a:t>
            </a:r>
            <a:r>
              <a:rPr lang="en-US" dirty="0" smtClean="0"/>
              <a:t> Deviance </a:t>
            </a:r>
          </a:p>
          <a:p>
            <a:r>
              <a:rPr lang="en-US" dirty="0" smtClean="0"/>
              <a:t>Deviance </a:t>
            </a:r>
            <a:r>
              <a:rPr lang="en-US" dirty="0" smtClean="0"/>
              <a:t>takes two to tango </a:t>
            </a:r>
            <a:r>
              <a:rPr lang="mr-IN" dirty="0" smtClean="0"/>
              <a:t>–</a:t>
            </a:r>
            <a:r>
              <a:rPr lang="en-US" dirty="0" smtClean="0"/>
              <a:t> someone who does and someone who identifies it as deviant/off course in a negative way </a:t>
            </a:r>
            <a:r>
              <a:rPr lang="en-US" dirty="0" smtClean="0"/>
              <a:t>l- </a:t>
            </a:r>
            <a:r>
              <a:rPr lang="en-US" dirty="0" smtClean="0"/>
              <a:t>labels have consequences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3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identify something as wrong? Non-sociological orientations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Interpretations- soul/devil/bio </a:t>
            </a:r>
            <a:r>
              <a:rPr lang="en-US" dirty="0" err="1" smtClean="0"/>
              <a:t>pheno</a:t>
            </a:r>
            <a:r>
              <a:rPr lang="en-US" dirty="0" smtClean="0"/>
              <a:t> to explain these deviant outcomes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Psys</a:t>
            </a:r>
            <a:r>
              <a:rPr lang="en-US" dirty="0" smtClean="0"/>
              <a:t> say not always bio </a:t>
            </a:r>
            <a:r>
              <a:rPr lang="mr-IN" dirty="0" smtClean="0"/>
              <a:t>–</a:t>
            </a:r>
            <a:r>
              <a:rPr lang="en-US" dirty="0" smtClean="0"/>
              <a:t> Personality during infancy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early experiences in life </a:t>
            </a:r>
            <a:r>
              <a:rPr lang="mr-IN" dirty="0" smtClean="0"/>
              <a:t>–</a:t>
            </a:r>
            <a:r>
              <a:rPr lang="en-US" dirty="0" smtClean="0"/>
              <a:t> this is socio not Bio or Psych- not the best way to get explanations</a:t>
            </a:r>
          </a:p>
          <a:p>
            <a:r>
              <a:rPr lang="en-US" dirty="0" smtClean="0"/>
              <a:t>Situation that call forth this </a:t>
            </a:r>
            <a:r>
              <a:rPr lang="en-US" dirty="0" smtClean="0"/>
              <a:t>behavior </a:t>
            </a:r>
            <a:r>
              <a:rPr lang="mr-IN" dirty="0" smtClean="0"/>
              <a:t>–</a:t>
            </a:r>
            <a:r>
              <a:rPr lang="en-US" dirty="0" smtClean="0"/>
              <a:t> you are in a situation not evil/odd/derailed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If its Bio how could rates of suicide matches countries and groups and historical time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Heights of deviance is situational </a:t>
            </a:r>
            <a:r>
              <a:rPr lang="mr-IN" dirty="0" smtClean="0"/>
              <a:t>–</a:t>
            </a:r>
            <a:r>
              <a:rPr lang="en-US" dirty="0" smtClean="0"/>
              <a:t> why are divorce rates more Urban?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Prison in Stanford </a:t>
            </a:r>
            <a:r>
              <a:rPr lang="mr-IN" dirty="0" smtClean="0"/>
              <a:t>–</a:t>
            </a:r>
            <a:r>
              <a:rPr lang="en-US" dirty="0" smtClean="0"/>
              <a:t> Zimbardo </a:t>
            </a:r>
            <a:r>
              <a:rPr lang="mr-IN" dirty="0" smtClean="0"/>
              <a:t>–</a:t>
            </a:r>
            <a:r>
              <a:rPr lang="en-US" dirty="0" smtClean="0"/>
              <a:t> Roles </a:t>
            </a:r>
            <a:r>
              <a:rPr lang="mr-IN" dirty="0" smtClean="0"/>
              <a:t>–</a:t>
            </a:r>
            <a:r>
              <a:rPr lang="en-US" dirty="0" smtClean="0"/>
              <a:t> Costumes- took them on and enacted them- Jailers &amp; Convicts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Close the experiment prematurely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7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An exploratory framework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Deviance in a prior moment seem foolish </a:t>
            </a:r>
            <a:r>
              <a:rPr lang="mr-IN" dirty="0" smtClean="0"/>
              <a:t>–</a:t>
            </a:r>
            <a:r>
              <a:rPr lang="en-US" dirty="0" smtClean="0"/>
              <a:t> not so easy identification- what is weird then vs what is now</a:t>
            </a:r>
            <a:r>
              <a:rPr lang="mr-IN" dirty="0" smtClean="0"/>
              <a:t>…</a:t>
            </a:r>
            <a:r>
              <a:rPr lang="en-US" dirty="0" smtClean="0"/>
              <a:t> it</a:t>
            </a:r>
            <a:r>
              <a:rPr lang="mr-IN" dirty="0" smtClean="0"/>
              <a:t>’</a:t>
            </a:r>
            <a:r>
              <a:rPr lang="en-US" dirty="0" smtClean="0"/>
              <a:t>s the set up not the essence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Deviances are organized in many ways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/>
              <a:t>coco </a:t>
            </a:r>
            <a:r>
              <a:rPr lang="en-US" dirty="0" smtClean="0"/>
              <a:t>cola until 1906- wine cocaine sweet syrup- 1914 made drugs illegal </a:t>
            </a:r>
            <a:r>
              <a:rPr lang="mr-IN" dirty="0" smtClean="0"/>
              <a:t>–</a:t>
            </a:r>
            <a:r>
              <a:rPr lang="en-US" dirty="0" smtClean="0"/>
              <a:t> ways of getting stoned- who is using it and what's worrisome</a:t>
            </a:r>
            <a:r>
              <a:rPr lang="mr-IN" dirty="0" smtClean="0"/>
              <a:t>…</a:t>
            </a:r>
            <a:endParaRPr lang="en-US" dirty="0" smtClean="0"/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Addiction </a:t>
            </a:r>
            <a:r>
              <a:rPr lang="mr-IN" dirty="0" smtClean="0"/>
              <a:t>–</a:t>
            </a:r>
            <a:r>
              <a:rPr lang="en-US" dirty="0" smtClean="0"/>
              <a:t> what sorts are abusive and deemed </a:t>
            </a:r>
            <a:r>
              <a:rPr lang="en-US" dirty="0" smtClean="0"/>
              <a:t>socially</a:t>
            </a:r>
            <a:endParaRPr lang="en-US" dirty="0" smtClean="0"/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Deviance structures seemingly foolish looked at from a time you are living in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Ethnocentrism- making us see deviance in particular ways </a:t>
            </a:r>
            <a:r>
              <a:rPr lang="mr-IN" dirty="0" smtClean="0"/>
              <a:t>–</a:t>
            </a:r>
            <a:r>
              <a:rPr lang="en-US" dirty="0" smtClean="0"/>
              <a:t> Idea of Stigma </a:t>
            </a:r>
            <a:r>
              <a:rPr lang="mr-IN" dirty="0" smtClean="0"/>
              <a:t>–</a:t>
            </a:r>
            <a:r>
              <a:rPr lang="en-US" dirty="0" smtClean="0"/>
              <a:t> process of labeling negative- marked as one </a:t>
            </a:r>
            <a:r>
              <a:rPr lang="mr-IN" dirty="0" smtClean="0"/>
              <a:t>–</a:t>
            </a:r>
            <a:r>
              <a:rPr lang="en-US" dirty="0" smtClean="0"/>
              <a:t> how to classify </a:t>
            </a:r>
            <a:r>
              <a:rPr lang="mr-IN" dirty="0" smtClean="0"/>
              <a:t>–</a:t>
            </a:r>
            <a:r>
              <a:rPr lang="en-US" dirty="0" smtClean="0"/>
              <a:t> laid on </a:t>
            </a:r>
            <a:r>
              <a:rPr lang="mr-IN" dirty="0" smtClean="0"/>
              <a:t>–</a:t>
            </a:r>
            <a:r>
              <a:rPr lang="en-US" dirty="0" smtClean="0"/>
              <a:t> special schools/therapy- 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Howard Becker- Moral entrepreneurs </a:t>
            </a:r>
            <a:r>
              <a:rPr lang="mr-IN" dirty="0" smtClean="0"/>
              <a:t>–</a:t>
            </a:r>
            <a:r>
              <a:rPr lang="en-US" dirty="0" smtClean="0"/>
              <a:t> made their life in morally policing deviance- Informally Gossip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Becoming a Marijuana user- how to get stones- social aspects of the deviant act </a:t>
            </a:r>
            <a:r>
              <a:rPr lang="mr-IN" dirty="0" smtClean="0"/>
              <a:t>–</a:t>
            </a:r>
            <a:r>
              <a:rPr lang="en-US" dirty="0" smtClean="0"/>
              <a:t> doing it with other people in the know- not like eating a doughnut- Giggling becomes applause- Suffuses through </a:t>
            </a:r>
            <a:r>
              <a:rPr lang="mr-IN" dirty="0" smtClean="0"/>
              <a:t>–</a:t>
            </a:r>
            <a:r>
              <a:rPr lang="en-US" dirty="0" smtClean="0"/>
              <a:t> ignorance does not prompt such reactions </a:t>
            </a:r>
            <a:r>
              <a:rPr lang="mr-IN" dirty="0" smtClean="0"/>
              <a:t>–</a:t>
            </a:r>
            <a:r>
              <a:rPr lang="en-US" dirty="0" smtClean="0"/>
              <a:t> social interactions and contexts that surrounds is intrinsic to what it meant to doing something micro cues </a:t>
            </a:r>
            <a:r>
              <a:rPr lang="en-US" dirty="0" err="1" smtClean="0"/>
              <a:t>ti</a:t>
            </a:r>
            <a:r>
              <a:rPr lang="en-US" dirty="0" smtClean="0"/>
              <a:t> do a collective</a:t>
            </a:r>
            <a:r>
              <a:rPr lang="en-US" baseline="0" dirty="0" smtClean="0"/>
              <a:t> act just like the applause clap-trap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Aft>
                <a:spcPts val="0"/>
              </a:spcAft>
              <a:buClrTx/>
              <a:buSzTx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Lord Humphries </a:t>
            </a:r>
            <a:r>
              <a:rPr lang="mr-IN" dirty="0" smtClean="0"/>
              <a:t>–</a:t>
            </a:r>
            <a:r>
              <a:rPr lang="en-US" dirty="0" smtClean="0"/>
              <a:t>micro moves through which we understand </a:t>
            </a:r>
            <a:r>
              <a:rPr lang="mr-IN" dirty="0" smtClean="0"/>
              <a:t>–</a:t>
            </a:r>
            <a:r>
              <a:rPr lang="en-US" dirty="0" smtClean="0"/>
              <a:t> gay lives in men’s rooms- learning micro interactional knowledge and skill </a:t>
            </a:r>
            <a:r>
              <a:rPr lang="mr-IN" dirty="0" smtClean="0"/>
              <a:t>–</a:t>
            </a:r>
            <a:r>
              <a:rPr lang="en-US" dirty="0" smtClean="0"/>
              <a:t> Larry Craig-</a:t>
            </a:r>
            <a:r>
              <a:rPr lang="mr-IN" dirty="0" smtClean="0"/>
              <a:t>–</a:t>
            </a:r>
            <a:r>
              <a:rPr lang="en-US" dirty="0" smtClean="0"/>
              <a:t> complicated choreography to</a:t>
            </a:r>
            <a:r>
              <a:rPr lang="en-US" baseline="0" dirty="0" smtClean="0"/>
              <a:t> learn</a:t>
            </a:r>
            <a:r>
              <a:rPr lang="en-US" dirty="0" smtClean="0"/>
              <a:t> micro moves and interactional</a:t>
            </a:r>
            <a:r>
              <a:rPr lang="en-US" baseline="0" dirty="0" smtClean="0"/>
              <a:t> knowledge needed to understand the condition or identity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Gay as a kind of human being- a moment identified as something to worry about- circle drawn and do something </a:t>
            </a:r>
            <a:r>
              <a:rPr lang="mr-IN" dirty="0" smtClean="0"/>
              <a:t>–</a:t>
            </a:r>
            <a:r>
              <a:rPr lang="en-US" dirty="0" smtClean="0"/>
              <a:t> Humphries and a study full of deception</a:t>
            </a:r>
          </a:p>
          <a:p>
            <a:r>
              <a:rPr lang="en-US" dirty="0" smtClean="0"/>
              <a:t>Durkheim on Deviance </a:t>
            </a:r>
            <a:r>
              <a:rPr lang="mr-IN" dirty="0" smtClean="0"/>
              <a:t>–</a:t>
            </a:r>
            <a:r>
              <a:rPr lang="en-US" dirty="0" smtClean="0"/>
              <a:t> mark one another off from other cultures- rules and boundaries- to identify a group or a culture or country </a:t>
            </a:r>
            <a:r>
              <a:rPr lang="mr-IN" dirty="0" smtClean="0"/>
              <a:t>–</a:t>
            </a:r>
            <a:r>
              <a:rPr lang="en-US" dirty="0" smtClean="0"/>
              <a:t> Eating meat of a kind- that</a:t>
            </a:r>
            <a:r>
              <a:rPr lang="mr-IN" dirty="0" smtClean="0"/>
              <a:t>’</a:t>
            </a:r>
            <a:r>
              <a:rPr lang="en-US" dirty="0" smtClean="0"/>
              <a:t>s who we are </a:t>
            </a:r>
            <a:r>
              <a:rPr lang="mr-IN" dirty="0" smtClean="0"/>
              <a:t>–</a:t>
            </a:r>
            <a:r>
              <a:rPr lang="en-US" dirty="0" smtClean="0"/>
              <a:t> relativist orientations- no out group no in group- should and shouldn't- trespasses- mechanisms through which tine society holds together and identifies itself with ‘</a:t>
            </a:r>
          </a:p>
          <a:p>
            <a:r>
              <a:rPr lang="en-US" dirty="0" smtClean="0"/>
              <a:t>Deviance- an ensemble a process not an essence- Dilemma!- is nothing evil! Free will! Situational! If context causes then should everything be forgiven</a:t>
            </a:r>
            <a:r>
              <a:rPr lang="mr-IN" dirty="0" smtClean="0"/>
              <a:t>…</a:t>
            </a:r>
            <a:r>
              <a:rPr lang="en-US" dirty="0" smtClean="0"/>
              <a:t> is anything wrong in themselves or right in themselves</a:t>
            </a:r>
          </a:p>
          <a:p>
            <a:r>
              <a:rPr lang="en-US" dirty="0" smtClean="0"/>
              <a:t>Relativity to the situation- laws of human nature that cannot be crossed no matter the culture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7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Conditions not people </a:t>
            </a:r>
            <a:r>
              <a:rPr lang="mr-IN" dirty="0" smtClean="0"/>
              <a:t>–</a:t>
            </a:r>
            <a:r>
              <a:rPr lang="en-US" dirty="0" smtClean="0"/>
              <a:t> so manipulate the contingencies by which people operate </a:t>
            </a:r>
            <a:r>
              <a:rPr lang="mr-IN" dirty="0" smtClean="0"/>
              <a:t>–</a:t>
            </a:r>
            <a:r>
              <a:rPr lang="en-US" dirty="0" smtClean="0"/>
              <a:t> Baboons something like a human culture </a:t>
            </a:r>
            <a:r>
              <a:rPr lang="mr-IN" dirty="0" smtClean="0"/>
              <a:t>–</a:t>
            </a:r>
            <a:r>
              <a:rPr lang="en-US" dirty="0" smtClean="0"/>
              <a:t> can they be aggressive; feminist; hierarchical; macho </a:t>
            </a:r>
            <a:r>
              <a:rPr lang="mr-IN" dirty="0" smtClean="0"/>
              <a:t>–</a:t>
            </a:r>
            <a:r>
              <a:rPr lang="en-US" dirty="0" smtClean="0"/>
              <a:t> the accident that happened </a:t>
            </a:r>
            <a:r>
              <a:rPr lang="mr-IN" dirty="0" smtClean="0"/>
              <a:t>–</a:t>
            </a:r>
            <a:r>
              <a:rPr lang="en-US" dirty="0" smtClean="0"/>
              <a:t> bad guys died! New bad arose not in the same ways! New recruits are socialized differently- something about a culture that can be more aggressive or less and can perpetuate itself- the way society is organized- countries organized for war! Now Germany does not adopt capital Punishment!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84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 this has been organized </a:t>
            </a:r>
            <a:r>
              <a:rPr lang="mr-IN" dirty="0" smtClean="0"/>
              <a:t>–</a:t>
            </a:r>
            <a:r>
              <a:rPr lang="en-US" dirty="0" smtClean="0"/>
              <a:t> abusive environments- abuse of power institutionalized- the </a:t>
            </a:r>
            <a:r>
              <a:rPr lang="en-US" dirty="0" err="1" smtClean="0"/>
              <a:t>insti</a:t>
            </a:r>
            <a:r>
              <a:rPr lang="en-US" dirty="0" smtClean="0"/>
              <a:t> set up the sociological explanation- mode of thinking and explaining- Patterns to this deviance </a:t>
            </a:r>
            <a:r>
              <a:rPr lang="mr-IN" dirty="0" smtClean="0"/>
              <a:t>–</a:t>
            </a:r>
            <a:r>
              <a:rPr lang="en-US" dirty="0" smtClean="0"/>
              <a:t> ordinary behavior a floating system of stigma through routine interactions apart from the labelling </a:t>
            </a:r>
            <a:r>
              <a:rPr lang="mr-IN" dirty="0" smtClean="0"/>
              <a:t>–</a:t>
            </a:r>
            <a:r>
              <a:rPr lang="en-US" dirty="0" smtClean="0"/>
              <a:t> Moral DOL pointing out moral failing- someone has sinned and what to do- moral industry- teaches therapists etc.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Police Courts Labeling as a system and institutionally located- when one sin/problem begins and ends- who gets what punishment- professional and organisation work of enormous scale-</a:t>
            </a:r>
          </a:p>
          <a:p>
            <a:r>
              <a:rPr lang="en-US" dirty="0" smtClean="0"/>
              <a:t>Sorting apparatus </a:t>
            </a:r>
            <a:r>
              <a:rPr lang="mr-IN" dirty="0" smtClean="0"/>
              <a:t>–</a:t>
            </a:r>
            <a:r>
              <a:rPr lang="en-US" dirty="0" smtClean="0"/>
              <a:t> who gets punished and for what- a mechanism for </a:t>
            </a:r>
            <a:r>
              <a:rPr lang="mr-IN" dirty="0" smtClean="0"/>
              <a:t>–</a:t>
            </a:r>
            <a:r>
              <a:rPr lang="en-US" dirty="0" smtClean="0"/>
              <a:t> race class gender </a:t>
            </a:r>
            <a:r>
              <a:rPr lang="mr-IN" dirty="0" smtClean="0"/>
              <a:t>–</a:t>
            </a:r>
            <a:r>
              <a:rPr lang="en-US" dirty="0" smtClean="0"/>
              <a:t> hierarchy of credibility </a:t>
            </a:r>
            <a:r>
              <a:rPr lang="mr-IN" dirty="0" smtClean="0"/>
              <a:t>–</a:t>
            </a:r>
            <a:r>
              <a:rPr lang="en-US" dirty="0" smtClean="0"/>
              <a:t> to call out someone else is deviant </a:t>
            </a:r>
            <a:r>
              <a:rPr lang="mr-IN" dirty="0" smtClean="0"/>
              <a:t>–</a:t>
            </a:r>
            <a:r>
              <a:rPr lang="en-US" dirty="0" smtClean="0"/>
              <a:t> where you are in the institutional set up </a:t>
            </a:r>
            <a:r>
              <a:rPr lang="mr-IN" dirty="0" smtClean="0"/>
              <a:t>–</a:t>
            </a:r>
            <a:r>
              <a:rPr lang="en-US" dirty="0" smtClean="0"/>
              <a:t> capacity to influence who gets identifies as deviant- and also to deviant ‘deviant’ </a:t>
            </a:r>
            <a:r>
              <a:rPr lang="mr-IN" dirty="0" smtClean="0"/>
              <a:t>–</a:t>
            </a:r>
            <a:r>
              <a:rPr lang="en-US" dirty="0" smtClean="0"/>
              <a:t> vast consequences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1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Sorting apparatus </a:t>
            </a:r>
            <a:r>
              <a:rPr lang="mr-IN" dirty="0" smtClean="0"/>
              <a:t>–</a:t>
            </a:r>
            <a:r>
              <a:rPr lang="en-US" dirty="0" smtClean="0"/>
              <a:t> where you are in the institutional set up</a:t>
            </a:r>
            <a:r>
              <a:rPr lang="mr-IN" dirty="0" smtClean="0"/>
              <a:t>…</a:t>
            </a:r>
            <a:r>
              <a:rPr lang="en-US" dirty="0" smtClean="0"/>
              <a:t> not</a:t>
            </a:r>
            <a:r>
              <a:rPr lang="en-US" baseline="0" dirty="0" smtClean="0"/>
              <a:t> just money </a:t>
            </a:r>
            <a:r>
              <a:rPr lang="mr-IN" baseline="0" dirty="0" smtClean="0"/>
              <a:t>…</a:t>
            </a:r>
            <a:r>
              <a:rPr lang="en-US" baseline="0" dirty="0" smtClean="0"/>
              <a:t> in order to decide what is punishable and deviant </a:t>
            </a:r>
          </a:p>
          <a:p>
            <a:r>
              <a:rPr lang="en-US" baseline="0" dirty="0" smtClean="0"/>
              <a:t>Capacity to decriminalize what apparently is criminal</a:t>
            </a:r>
            <a:endParaRPr lang="en-US" dirty="0" smtClean="0"/>
          </a:p>
          <a:p>
            <a:r>
              <a:rPr lang="en-US" dirty="0" smtClean="0"/>
              <a:t>which sort get punished and harshly- crack cocaine Hooch </a:t>
            </a:r>
            <a:r>
              <a:rPr lang="mr-IN" dirty="0" smtClean="0"/>
              <a:t>–</a:t>
            </a:r>
            <a:r>
              <a:rPr lang="en-US" dirty="0" smtClean="0"/>
              <a:t> poor people’s crimes </a:t>
            </a:r>
            <a:r>
              <a:rPr lang="mr-IN" dirty="0" smtClean="0"/>
              <a:t>–</a:t>
            </a:r>
            <a:r>
              <a:rPr lang="en-US" dirty="0" smtClean="0"/>
              <a:t> generates a whole series of phenomena </a:t>
            </a:r>
            <a:r>
              <a:rPr lang="mr-IN" dirty="0" smtClean="0"/>
              <a:t>–</a:t>
            </a:r>
            <a:r>
              <a:rPr lang="en-US" dirty="0" smtClean="0"/>
              <a:t> Policing </a:t>
            </a:r>
            <a:r>
              <a:rPr lang="mr-IN" dirty="0" smtClean="0"/>
              <a:t>–</a:t>
            </a:r>
            <a:r>
              <a:rPr lang="en-US" dirty="0" smtClean="0"/>
              <a:t> prison- biased towards young men </a:t>
            </a:r>
            <a:r>
              <a:rPr lang="mr-IN" dirty="0" smtClean="0"/>
              <a:t>–</a:t>
            </a:r>
            <a:r>
              <a:rPr lang="en-US" dirty="0" smtClean="0"/>
              <a:t> confrontation</a:t>
            </a:r>
          </a:p>
          <a:p>
            <a:r>
              <a:rPr lang="en-US" dirty="0" smtClean="0"/>
              <a:t>Rich people’s crime </a:t>
            </a:r>
            <a:r>
              <a:rPr lang="mr-IN" dirty="0" smtClean="0"/>
              <a:t>–</a:t>
            </a:r>
            <a:r>
              <a:rPr lang="en-US" dirty="0" smtClean="0"/>
              <a:t> industrial pollution </a:t>
            </a:r>
            <a:r>
              <a:rPr lang="mr-IN" dirty="0" smtClean="0"/>
              <a:t>–</a:t>
            </a:r>
            <a:r>
              <a:rPr lang="en-US" dirty="0" smtClean="0"/>
              <a:t> war crimes </a:t>
            </a:r>
            <a:r>
              <a:rPr lang="mr-IN" dirty="0" smtClean="0"/>
              <a:t>–</a:t>
            </a:r>
            <a:r>
              <a:rPr lang="en-US" dirty="0" smtClean="0"/>
              <a:t> war in Iraq </a:t>
            </a:r>
            <a:r>
              <a:rPr lang="mr-IN" dirty="0" smtClean="0"/>
              <a:t>–</a:t>
            </a:r>
            <a:r>
              <a:rPr lang="en-US" dirty="0" smtClean="0"/>
              <a:t> asbestos </a:t>
            </a:r>
            <a:r>
              <a:rPr lang="mr-IN" dirty="0" smtClean="0"/>
              <a:t>–</a:t>
            </a:r>
            <a:r>
              <a:rPr lang="en-US" dirty="0" smtClean="0"/>
              <a:t> one in 5 cancer are job related</a:t>
            </a:r>
          </a:p>
          <a:p>
            <a:r>
              <a:rPr lang="en-US" dirty="0" smtClean="0"/>
              <a:t>Victims and status </a:t>
            </a:r>
            <a:r>
              <a:rPr lang="mr-IN" dirty="0" smtClean="0"/>
              <a:t>–</a:t>
            </a:r>
            <a:r>
              <a:rPr lang="en-US" dirty="0" smtClean="0"/>
              <a:t> degree of punishment  Labelling as organized and institutionalized </a:t>
            </a:r>
            <a:r>
              <a:rPr lang="mr-IN" dirty="0" smtClean="0"/>
              <a:t>–</a:t>
            </a:r>
            <a:r>
              <a:rPr lang="en-US" dirty="0" smtClean="0"/>
              <a:t> naturalized</a:t>
            </a:r>
          </a:p>
          <a:p>
            <a:r>
              <a:rPr lang="en-US" dirty="0" smtClean="0"/>
              <a:t>Race as institutionalized </a:t>
            </a:r>
            <a:r>
              <a:rPr lang="mr-IN" dirty="0" smtClean="0"/>
              <a:t>–</a:t>
            </a:r>
            <a:r>
              <a:rPr lang="en-US" dirty="0" smtClean="0"/>
              <a:t> you don</a:t>
            </a:r>
            <a:r>
              <a:rPr lang="mr-IN" dirty="0" smtClean="0"/>
              <a:t>’</a:t>
            </a:r>
            <a:r>
              <a:rPr lang="en-US" dirty="0" smtClean="0"/>
              <a:t>t need to be deliberate or racist</a:t>
            </a:r>
          </a:p>
          <a:p>
            <a:r>
              <a:rPr lang="en-US" dirty="0" smtClean="0"/>
              <a:t>Part of the social machine- naturalized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automatic - </a:t>
            </a:r>
            <a:endParaRPr lang="en-US" dirty="0" smtClean="0"/>
          </a:p>
          <a:p>
            <a:r>
              <a:rPr lang="en-US" dirty="0" smtClean="0"/>
              <a:t>Differential consequences for status etc.</a:t>
            </a:r>
            <a:r>
              <a:rPr lang="mr-IN" dirty="0" smtClean="0"/>
              <a:t>…</a:t>
            </a:r>
            <a:r>
              <a:rPr lang="en-US" dirty="0" smtClean="0"/>
              <a:t> happens in an automatic way </a:t>
            </a:r>
          </a:p>
          <a:p>
            <a:r>
              <a:rPr lang="en-US" dirty="0" smtClean="0"/>
              <a:t>Getting what they deserved </a:t>
            </a:r>
            <a:r>
              <a:rPr lang="mr-IN" dirty="0" smtClean="0"/>
              <a:t>–</a:t>
            </a:r>
            <a:r>
              <a:rPr lang="en-US" dirty="0" smtClean="0"/>
              <a:t> seen as essentially deviant </a:t>
            </a:r>
            <a:r>
              <a:rPr lang="mr-IN" dirty="0" smtClean="0"/>
              <a:t>–</a:t>
            </a:r>
            <a:r>
              <a:rPr lang="en-US" dirty="0" smtClean="0"/>
              <a:t> who goes to prison</a:t>
            </a:r>
          </a:p>
          <a:p>
            <a:r>
              <a:rPr lang="en-US" dirty="0" smtClean="0"/>
              <a:t>Capacity to see people as different and serving of punishment </a:t>
            </a:r>
            <a:r>
              <a:rPr lang="mr-IN" dirty="0" smtClean="0"/>
              <a:t>–</a:t>
            </a:r>
            <a:r>
              <a:rPr lang="en-US" dirty="0" smtClean="0"/>
              <a:t> do we see them as part of organisational and institutional set ups 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75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India-Roaming cow is a refrigerator- respecting the cow is respecting the society and integrating into the social; useful for many other purposes; source of fuel and protein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Orientalism is a prism to view the eastern world-</a:t>
            </a:r>
            <a:r>
              <a:rPr lang="en-US" baseline="0" dirty="0" smtClean="0"/>
              <a:t> a exotic; illiterate; unworthy of governing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 smtClean="0"/>
              <a:t>–</a:t>
            </a:r>
            <a:r>
              <a:rPr lang="en-US" sz="1200" dirty="0" smtClean="0"/>
              <a:t> the coming of the chair </a:t>
            </a:r>
            <a:r>
              <a:rPr lang="mr-IN" sz="1200" dirty="0" smtClean="0"/>
              <a:t>–</a:t>
            </a:r>
            <a:r>
              <a:rPr lang="en-US" sz="1200" dirty="0" smtClean="0"/>
              <a:t> very few sat</a:t>
            </a:r>
            <a:r>
              <a:rPr lang="en-US" sz="1200" baseline="0" dirty="0" smtClean="0"/>
              <a:t> in one through</a:t>
            </a:r>
            <a:r>
              <a:rPr lang="en-US" sz="1200" dirty="0" smtClean="0"/>
              <a:t> history- for us its natural </a:t>
            </a:r>
            <a:r>
              <a:rPr lang="mr-IN" sz="1200" dirty="0" smtClean="0"/>
              <a:t>–</a:t>
            </a:r>
            <a:r>
              <a:rPr lang="en-US" sz="1200" dirty="0" smtClean="0"/>
              <a:t> the hardware to support our state -  we take it to be naturel</a:t>
            </a:r>
          </a:p>
          <a:p>
            <a:r>
              <a:rPr lang="en-US" sz="1200" dirty="0" smtClean="0"/>
              <a:t>chair  </a:t>
            </a:r>
            <a:r>
              <a:rPr lang="en-US" sz="1200" dirty="0" smtClean="0"/>
              <a:t>or not a chair is done by social agreement </a:t>
            </a:r>
            <a:r>
              <a:rPr lang="mr-IN" sz="1200" dirty="0" smtClean="0"/>
              <a:t>–</a:t>
            </a:r>
            <a:r>
              <a:rPr lang="en-US" sz="1200" dirty="0" smtClean="0"/>
              <a:t> conformity!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Chair as tool has affected the body! Parts of a cultural body </a:t>
            </a:r>
            <a:r>
              <a:rPr lang="mr-IN" sz="1200" dirty="0" smtClean="0"/>
              <a:t>–</a:t>
            </a:r>
            <a:r>
              <a:rPr lang="en-US" sz="1200" dirty="0" smtClean="0"/>
              <a:t> respect/power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r>
              <a:rPr lang="en-US" sz="1200" dirty="0" smtClean="0"/>
              <a:t>Sleeping </a:t>
            </a:r>
            <a:r>
              <a:rPr lang="en-US" sz="1200" dirty="0" smtClean="0"/>
              <a:t>practices! Siesta! Industry work- no provision for siesta!</a:t>
            </a:r>
          </a:p>
          <a:p>
            <a:r>
              <a:rPr lang="en-US" sz="1200" dirty="0" smtClean="0"/>
              <a:t>Spitting in public! </a:t>
            </a:r>
            <a:r>
              <a:rPr lang="en-US" sz="1200" dirty="0" smtClean="0"/>
              <a:t>Is  cultural tolerance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Malinowski </a:t>
            </a:r>
            <a:r>
              <a:rPr lang="mr-IN" dirty="0" smtClean="0"/>
              <a:t>–</a:t>
            </a:r>
            <a:r>
              <a:rPr lang="en-US" dirty="0" smtClean="0"/>
              <a:t> 1884-1942- LSE </a:t>
            </a:r>
            <a:r>
              <a:rPr lang="mr-IN" dirty="0" smtClean="0"/>
              <a:t>–</a:t>
            </a:r>
            <a:r>
              <a:rPr lang="en-US" dirty="0" smtClean="0"/>
              <a:t> Anthropology and Imperialism- role of the anthropologist-  How other people live!</a:t>
            </a:r>
          </a:p>
          <a:p>
            <a:r>
              <a:rPr lang="en-US" dirty="0" smtClean="0"/>
              <a:t>Anthropologists were Knowledge </a:t>
            </a:r>
            <a:r>
              <a:rPr lang="en-US" dirty="0" smtClean="0"/>
              <a:t>producers for the colony</a:t>
            </a:r>
          </a:p>
          <a:p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with Empathy and being Non </a:t>
            </a:r>
            <a:r>
              <a:rPr lang="en-US" dirty="0" smtClean="0"/>
              <a:t>Judgmental </a:t>
            </a:r>
            <a:r>
              <a:rPr lang="en-US" dirty="0" smtClean="0"/>
              <a:t>; to </a:t>
            </a:r>
            <a:r>
              <a:rPr lang="en-US" dirty="0" smtClean="0"/>
              <a:t>learn </a:t>
            </a:r>
            <a:r>
              <a:rPr lang="mr-IN" dirty="0" smtClean="0"/>
              <a:t>–</a:t>
            </a:r>
            <a:r>
              <a:rPr lang="en-US" dirty="0" smtClean="0"/>
              <a:t> not through the prism of western civilization</a:t>
            </a:r>
          </a:p>
          <a:p>
            <a:endParaRPr lang="en-US" dirty="0" smtClean="0"/>
          </a:p>
          <a:p>
            <a:r>
              <a:rPr lang="en-US" dirty="0" smtClean="0"/>
              <a:t>See the world</a:t>
            </a:r>
            <a:r>
              <a:rPr lang="en-US" baseline="0" dirty="0" smtClean="0"/>
              <a:t> </a:t>
            </a:r>
            <a:r>
              <a:rPr lang="en-US" dirty="0" smtClean="0"/>
              <a:t>stripped of your own biases- preach respect about differences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Culture is essentially making</a:t>
            </a:r>
            <a:r>
              <a:rPr lang="en-US" baseline="0" dirty="0" smtClean="0"/>
              <a:t> meaning </a:t>
            </a:r>
            <a:r>
              <a:rPr lang="mr-IN" baseline="0" dirty="0" smtClean="0"/>
              <a:t>–</a:t>
            </a:r>
            <a:r>
              <a:rPr lang="en-US" baseline="0" dirty="0" smtClean="0"/>
              <a:t> telling stories about ourselves- interpreting the world for ourselves</a:t>
            </a:r>
          </a:p>
          <a:p>
            <a:r>
              <a:rPr lang="en-US" baseline="0" dirty="0" smtClean="0"/>
              <a:t>Elaborate rituals d exactly that </a:t>
            </a:r>
            <a:r>
              <a:rPr lang="mr-IN" baseline="0" dirty="0" smtClean="0"/>
              <a:t>–</a:t>
            </a:r>
            <a:r>
              <a:rPr lang="en-US" baseline="0" dirty="0" smtClean="0"/>
              <a:t> by ritual also functions to seal the membership of those who participate in it into the society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Duck and</a:t>
            </a:r>
            <a:r>
              <a:rPr lang="en-US" baseline="0" dirty="0" smtClean="0"/>
              <a:t> the Bunny</a:t>
            </a:r>
          </a:p>
          <a:p>
            <a:r>
              <a:rPr lang="en-US" sz="1200" dirty="0" smtClean="0"/>
              <a:t>Duck seeing </a:t>
            </a:r>
            <a:r>
              <a:rPr lang="mr-IN" sz="1200" dirty="0" smtClean="0"/>
              <a:t>–</a:t>
            </a:r>
            <a:r>
              <a:rPr lang="en-US" sz="1200" dirty="0" smtClean="0"/>
              <a:t>cues indicators-</a:t>
            </a:r>
            <a:r>
              <a:rPr lang="en-US" sz="1200" baseline="0" dirty="0" smtClean="0"/>
              <a:t> human evolve socially- needs that external input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4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054E4-0585-A34C-BC77-0EC4F99965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6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9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1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7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10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41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1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3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2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4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E2CE4D-5979-4D45-995B-CB5D63E7C97C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6B10F4-C61B-CD4F-99DE-BC4DC687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0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946" y="1301794"/>
            <a:ext cx="11585864" cy="2421464"/>
          </a:xfrm>
        </p:spPr>
        <p:txBody>
          <a:bodyPr/>
          <a:lstStyle/>
          <a:p>
            <a:r>
              <a:rPr lang="en-US" b="1" dirty="0" smtClean="0"/>
              <a:t>Society   Culture   Conformity   Deviance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46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75" y="1230681"/>
            <a:ext cx="6286326" cy="4190884"/>
          </a:xfrm>
        </p:spPr>
      </p:pic>
    </p:spTree>
    <p:extLst>
      <p:ext uri="{BB962C8B-B14F-4D97-AF65-F5344CB8AC3E}">
        <p14:creationId xmlns:p14="http://schemas.microsoft.com/office/powerpoint/2010/main" val="86308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of Seeing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the World around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02" y="2065867"/>
            <a:ext cx="4486997" cy="2991331"/>
          </a:xfrm>
        </p:spPr>
      </p:pic>
    </p:spTree>
    <p:extLst>
      <p:ext uri="{BB962C8B-B14F-4D97-AF65-F5344CB8AC3E}">
        <p14:creationId xmlns:p14="http://schemas.microsoft.com/office/powerpoint/2010/main" val="167965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2355" r="4762"/>
          <a:stretch/>
        </p:blipFill>
        <p:spPr>
          <a:xfrm>
            <a:off x="3158835" y="841664"/>
            <a:ext cx="5611091" cy="5640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8835" y="6282566"/>
            <a:ext cx="1984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New Yorker April 20th, 1992 by Leo Cullum</a:t>
            </a:r>
          </a:p>
        </p:txBody>
      </p:sp>
    </p:spTree>
    <p:extLst>
      <p:ext uri="{BB962C8B-B14F-4D97-AF65-F5344CB8AC3E}">
        <p14:creationId xmlns:p14="http://schemas.microsoft.com/office/powerpoint/2010/main" val="9854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662" y="105698"/>
            <a:ext cx="11475492" cy="191987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4000" dirty="0" smtClean="0"/>
              <a:t>What and How is Poverty??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2641"/>
            <a:ext cx="12192000" cy="38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071" y="1616765"/>
            <a:ext cx="10446025" cy="1456267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4400" dirty="0" smtClean="0"/>
              <a:t>Look</a:t>
            </a:r>
            <a:r>
              <a:rPr lang="mr-IN" sz="4400" dirty="0" smtClean="0"/>
              <a:t>…</a:t>
            </a:r>
            <a:r>
              <a:rPr lang="en-US" sz="4400" dirty="0" smtClean="0"/>
              <a:t> what do you do with cultural differences</a:t>
            </a:r>
            <a:r>
              <a:rPr lang="mr-IN" sz="4400" dirty="0" smtClean="0"/>
              <a:t>…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50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870450"/>
            <a:ext cx="10131425" cy="196073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Culture </a:t>
            </a:r>
            <a:r>
              <a:rPr lang="mr-IN" sz="4400" dirty="0" smtClean="0"/>
              <a:t>…</a:t>
            </a:r>
            <a:r>
              <a:rPr lang="en-US" sz="4400" dirty="0"/>
              <a:t> </a:t>
            </a:r>
            <a:r>
              <a:rPr lang="en-US" sz="4400" dirty="0" smtClean="0"/>
              <a:t>The social condition?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43" y="2392865"/>
            <a:ext cx="5526157" cy="44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Beethoven and genocide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04" y="2091339"/>
            <a:ext cx="6374296" cy="4671240"/>
          </a:xfrm>
        </p:spPr>
      </p:pic>
    </p:spTree>
    <p:extLst>
      <p:ext uri="{BB962C8B-B14F-4D97-AF65-F5344CB8AC3E}">
        <p14:creationId xmlns:p14="http://schemas.microsoft.com/office/powerpoint/2010/main" val="3126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banality of evil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91" y="980901"/>
            <a:ext cx="4015409" cy="5877099"/>
          </a:xfrm>
        </p:spPr>
      </p:pic>
    </p:spTree>
    <p:extLst>
      <p:ext uri="{BB962C8B-B14F-4D97-AF65-F5344CB8AC3E}">
        <p14:creationId xmlns:p14="http://schemas.microsoft.com/office/powerpoint/2010/main" val="8813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Milgram experiment</a:t>
            </a:r>
            <a:endParaRPr lang="en-US" dirty="0"/>
          </a:p>
        </p:txBody>
      </p:sp>
      <p:pic>
        <p:nvPicPr>
          <p:cNvPr id="4" name="videoplayback (1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6663" y="2141538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10559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white coat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Authoritarian personality</a:t>
            </a:r>
          </a:p>
          <a:p>
            <a:r>
              <a:rPr lang="en-US" sz="3200" dirty="0" smtClean="0"/>
              <a:t>The Zeal to obey order</a:t>
            </a:r>
          </a:p>
          <a:p>
            <a:r>
              <a:rPr lang="en-US" sz="3200" dirty="0" smtClean="0"/>
              <a:t>Enough social conformity for Anti-Semitism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22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5527963" cy="1456267"/>
          </a:xfrm>
        </p:spPr>
        <p:txBody>
          <a:bodyPr/>
          <a:lstStyle/>
          <a:p>
            <a:r>
              <a:rPr lang="en-US" dirty="0" smtClean="0"/>
              <a:t>A Fish in the ocean</a:t>
            </a:r>
            <a:r>
              <a:rPr lang="mr-IN" dirty="0" smtClean="0"/>
              <a:t>…</a:t>
            </a:r>
            <a:r>
              <a:rPr lang="en-US" dirty="0" smtClean="0"/>
              <a:t>. ethnocentrism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62" y="4083627"/>
            <a:ext cx="4954238" cy="2774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62" y="0"/>
            <a:ext cx="4954238" cy="371089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2674" y="3133869"/>
            <a:ext cx="5870864" cy="1356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 way of Being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Peopleness</a:t>
            </a:r>
          </a:p>
          <a:p>
            <a:r>
              <a:rPr lang="en-US" sz="2400" b="1" dirty="0" smtClean="0"/>
              <a:t>Structures that make us different</a:t>
            </a:r>
          </a:p>
          <a:p>
            <a:r>
              <a:rPr lang="en-US" sz="2400" b="1" dirty="0" smtClean="0"/>
              <a:t>Narrow orientation to the world</a:t>
            </a:r>
          </a:p>
          <a:p>
            <a:r>
              <a:rPr lang="en-US" sz="2400" b="1" dirty="0" smtClean="0"/>
              <a:t>Seeing outside the boundaries of our life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Asch Conformity experiment </a:t>
            </a:r>
            <a:endParaRPr lang="en-US" sz="4800" dirty="0"/>
          </a:p>
        </p:txBody>
      </p:sp>
      <p:pic>
        <p:nvPicPr>
          <p:cNvPr id="4" name="videoplaybac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0450" y="2141538"/>
            <a:ext cx="6843713" cy="3649662"/>
          </a:xfrm>
        </p:spPr>
      </p:pic>
    </p:spTree>
    <p:extLst>
      <p:ext uri="{BB962C8B-B14F-4D97-AF65-F5344CB8AC3E}">
        <p14:creationId xmlns:p14="http://schemas.microsoft.com/office/powerpoint/2010/main" val="21302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8" y="1338470"/>
            <a:ext cx="10131425" cy="1456267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5400" dirty="0" smtClean="0"/>
              <a:t>Who are the exceptions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692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667" y="0"/>
            <a:ext cx="10131425" cy="1456267"/>
          </a:xfrm>
        </p:spPr>
        <p:txBody>
          <a:bodyPr/>
          <a:lstStyle/>
          <a:p>
            <a:r>
              <a:rPr lang="en-US" dirty="0" smtClean="0"/>
              <a:t>The ally in Non-conformity </a:t>
            </a:r>
            <a:r>
              <a:rPr lang="mr-IN" dirty="0" smtClean="0"/>
              <a:t>…</a:t>
            </a:r>
            <a:r>
              <a:rPr lang="en-US" dirty="0" smtClean="0"/>
              <a:t> two to tango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8224" b="7173"/>
          <a:stretch/>
        </p:blipFill>
        <p:spPr>
          <a:xfrm>
            <a:off x="3847616" y="2001078"/>
            <a:ext cx="4289220" cy="41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49" y="1948070"/>
            <a:ext cx="10830338" cy="1456267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4400" dirty="0" smtClean="0"/>
              <a:t>Labelling </a:t>
            </a:r>
            <a:r>
              <a:rPr lang="mr-IN" sz="4400" dirty="0" smtClean="0"/>
              <a:t>…</a:t>
            </a:r>
            <a:r>
              <a:rPr lang="en-US" sz="4400" dirty="0" smtClean="0"/>
              <a:t> society culture individual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555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2076" y="1821739"/>
            <a:ext cx="6713611" cy="1468800"/>
          </a:xfrm>
        </p:spPr>
        <p:txBody>
          <a:bodyPr/>
          <a:lstStyle/>
          <a:p>
            <a:r>
              <a:rPr lang="en-US" dirty="0" smtClean="0"/>
              <a:t>The street </a:t>
            </a:r>
            <a:r>
              <a:rPr lang="en-US" smtClean="0"/>
              <a:t>corner society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600" dirty="0" smtClean="0"/>
          </a:p>
          <a:p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39" y="714292"/>
            <a:ext cx="4028661" cy="61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62" y="507508"/>
            <a:ext cx="9116615" cy="297781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Non-conformity- again</a:t>
            </a:r>
            <a:r>
              <a:rPr lang="mr-IN" sz="5400" dirty="0" smtClean="0"/>
              <a:t>…</a:t>
            </a:r>
            <a:r>
              <a:rPr lang="en-US" sz="5400" dirty="0" smtClean="0"/>
              <a:t>                 it takes two to tango</a:t>
            </a:r>
            <a:r>
              <a:rPr lang="mr-IN" sz="5400" dirty="0" smtClean="0"/>
              <a:t>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335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314" y="1722783"/>
            <a:ext cx="10631556" cy="1456267"/>
          </a:xfrm>
        </p:spPr>
        <p:txBody>
          <a:bodyPr>
            <a:no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4800" dirty="0" smtClean="0"/>
              <a:t>What in the devil got into you</a:t>
            </a:r>
            <a:r>
              <a:rPr lang="mr-IN" sz="4800" dirty="0" smtClean="0"/>
              <a:t>…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understanding “deviance’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84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888" y="329386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The Zimbardo experiment</a:t>
            </a:r>
            <a:r>
              <a:rPr lang="mr-IN" dirty="0" smtClean="0"/>
              <a:t>…</a:t>
            </a:r>
            <a:r>
              <a:rPr lang="en-US" dirty="0" smtClean="0"/>
              <a:t> Stanford 1971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970442" cy="3649133"/>
          </a:xfrm>
        </p:spPr>
        <p:txBody>
          <a:bodyPr/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96" y="2766374"/>
            <a:ext cx="5486225" cy="410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32" y="2766374"/>
            <a:ext cx="5449807" cy="40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3" y="1550504"/>
            <a:ext cx="10605051" cy="145626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Deviance   Addiction    Stigma</a:t>
            </a:r>
            <a:r>
              <a:rPr lang="mr-IN" sz="4400" dirty="0" smtClean="0"/>
              <a:t>…</a:t>
            </a:r>
            <a:r>
              <a:rPr lang="en-US" sz="4400" dirty="0" smtClean="0"/>
              <a:t> ethnocentrism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69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05" y="821635"/>
            <a:ext cx="10737573" cy="145626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Deviance as an ensemble and process</a:t>
            </a:r>
            <a:r>
              <a:rPr lang="mr-IN" sz="4400" dirty="0" smtClean="0"/>
              <a:t>…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1095382" cy="235042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000" dirty="0" smtClean="0"/>
              <a:t>Question- is anything Evil if everything is Relative</a:t>
            </a:r>
            <a:r>
              <a:rPr lang="mr-IN" sz="4000" dirty="0" smtClean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47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809" y="132521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The Cow in India</a:t>
            </a:r>
            <a:r>
              <a:rPr lang="mr-IN" dirty="0" smtClean="0"/>
              <a:t>…</a:t>
            </a:r>
            <a:r>
              <a:rPr lang="en-US" dirty="0" smtClean="0"/>
              <a:t> a refrigerator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9" y="1991022"/>
            <a:ext cx="7421217" cy="4506365"/>
          </a:xfrm>
        </p:spPr>
      </p:pic>
    </p:spTree>
    <p:extLst>
      <p:ext uri="{BB962C8B-B14F-4D97-AF65-F5344CB8AC3E}">
        <p14:creationId xmlns:p14="http://schemas.microsoft.com/office/powerpoint/2010/main" val="3904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Baboons r us - studying culture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5" y="2415164"/>
            <a:ext cx="6679096" cy="4442836"/>
          </a:xfrm>
        </p:spPr>
      </p:pic>
    </p:spTree>
    <p:extLst>
      <p:ext uri="{BB962C8B-B14F-4D97-AF65-F5344CB8AC3E}">
        <p14:creationId xmlns:p14="http://schemas.microsoft.com/office/powerpoint/2010/main" val="9066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apparatus is Hierarchical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801904" cy="471593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58" y="251792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Industry Crimes that have to be proved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8" y="2126268"/>
            <a:ext cx="6158787" cy="4619090"/>
          </a:xfrm>
        </p:spPr>
      </p:pic>
    </p:spTree>
    <p:extLst>
      <p:ext uri="{BB962C8B-B14F-4D97-AF65-F5344CB8AC3E}">
        <p14:creationId xmlns:p14="http://schemas.microsoft.com/office/powerpoint/2010/main" val="1881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credibility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43" y="2142067"/>
            <a:ext cx="11345662" cy="36491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83" y="225287"/>
            <a:ext cx="5410199" cy="1456267"/>
          </a:xfrm>
        </p:spPr>
        <p:txBody>
          <a:bodyPr>
            <a:noAutofit/>
          </a:bodyPr>
          <a:lstStyle/>
          <a:p>
            <a:r>
              <a:rPr lang="en-US" sz="4400" smtClean="0"/>
              <a:t>Orientalism Exoticing </a:t>
            </a:r>
            <a:r>
              <a:rPr lang="en-US" sz="4400" dirty="0" smtClean="0"/>
              <a:t>the east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3" y="703571"/>
            <a:ext cx="4002157" cy="6154429"/>
          </a:xfrm>
        </p:spPr>
      </p:pic>
    </p:spTree>
    <p:extLst>
      <p:ext uri="{BB962C8B-B14F-4D97-AF65-F5344CB8AC3E}">
        <p14:creationId xmlns:p14="http://schemas.microsoft.com/office/powerpoint/2010/main" val="7189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77" y="2006082"/>
            <a:ext cx="3839545" cy="2248677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The Coming of the Chair</a:t>
            </a:r>
            <a:r>
              <a:rPr lang="mr-IN" sz="2000" b="1" dirty="0" smtClean="0"/>
              <a:t>…</a:t>
            </a:r>
            <a:endParaRPr lang="en-US" sz="2000" b="1" dirty="0" smtClean="0"/>
          </a:p>
          <a:p>
            <a:r>
              <a:rPr lang="en-US" sz="2000" b="1" dirty="0" smtClean="0"/>
              <a:t>The Western Toilet</a:t>
            </a:r>
          </a:p>
          <a:p>
            <a:r>
              <a:rPr lang="en-US" sz="2000" b="1" dirty="0" smtClean="0"/>
              <a:t>High heeled shoes</a:t>
            </a:r>
          </a:p>
          <a:p>
            <a:r>
              <a:rPr lang="en-US" sz="2000" b="1" dirty="0" smtClean="0"/>
              <a:t>Spitting in Public </a:t>
            </a:r>
          </a:p>
          <a:p>
            <a:r>
              <a:rPr lang="en-US" sz="2000" b="1" dirty="0" smtClean="0"/>
              <a:t>Driving on the Left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32" y="3130420"/>
            <a:ext cx="3708619" cy="4000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18" y="92765"/>
            <a:ext cx="3188478" cy="3130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61" y="954157"/>
            <a:ext cx="3190900" cy="2955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64" y="3909391"/>
            <a:ext cx="4276036" cy="29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90" y="540152"/>
            <a:ext cx="11273742" cy="1456267"/>
          </a:xfrm>
        </p:spPr>
        <p:txBody>
          <a:bodyPr/>
          <a:lstStyle/>
          <a:p>
            <a:r>
              <a:rPr lang="en-US" dirty="0" smtClean="0"/>
              <a:t>How other people live! </a:t>
            </a:r>
            <a:r>
              <a:rPr lang="en-US" dirty="0"/>
              <a:t>Malinowski </a:t>
            </a:r>
            <a:r>
              <a:rPr lang="mr-IN" dirty="0"/>
              <a:t>–</a:t>
            </a:r>
            <a:r>
              <a:rPr lang="en-US" dirty="0"/>
              <a:t> 1884-1942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0" y="1736202"/>
            <a:ext cx="6967959" cy="2434542"/>
          </a:xfrm>
        </p:spPr>
        <p:txBody>
          <a:bodyPr>
            <a:normAutofit/>
          </a:bodyPr>
          <a:lstStyle/>
          <a:p>
            <a:r>
              <a:rPr lang="en-US" sz="2800" dirty="0"/>
              <a:t>Placing the strange in </a:t>
            </a:r>
            <a:r>
              <a:rPr lang="en-US" sz="2800" dirty="0" smtClean="0"/>
              <a:t>context</a:t>
            </a:r>
          </a:p>
          <a:p>
            <a:r>
              <a:rPr lang="en-US" sz="2800" dirty="0" smtClean="0"/>
              <a:t>Understanding Culture </a:t>
            </a:r>
            <a:r>
              <a:rPr lang="en-US" sz="2800" dirty="0" smtClean="0">
                <a:solidFill>
                  <a:srgbClr val="FF0000"/>
                </a:solidFill>
              </a:rPr>
              <a:t>Non</a:t>
            </a:r>
            <a:r>
              <a:rPr lang="en-US" sz="2800" dirty="0" smtClean="0"/>
              <a:t> - Judgmenta</a:t>
            </a:r>
            <a:r>
              <a:rPr lang="en-US" sz="2800" dirty="0" smtClean="0">
                <a:solidFill>
                  <a:srgbClr val="FF0000"/>
                </a:solidFill>
              </a:rPr>
              <a:t>lly</a:t>
            </a:r>
          </a:p>
          <a:p>
            <a:r>
              <a:rPr lang="en-US" sz="2800" dirty="0" smtClean="0"/>
              <a:t>The Prism of Western Civilization</a:t>
            </a:r>
          </a:p>
          <a:p>
            <a:r>
              <a:rPr lang="en-US" sz="2800" dirty="0" smtClean="0"/>
              <a:t>Seeing the world without Bias!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6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3165" r="7434" b="8881"/>
          <a:stretch/>
        </p:blipFill>
        <p:spPr>
          <a:xfrm>
            <a:off x="1695450" y="446679"/>
            <a:ext cx="8534400" cy="5742988"/>
          </a:xfrm>
        </p:spPr>
      </p:pic>
    </p:spTree>
    <p:extLst>
      <p:ext uri="{BB962C8B-B14F-4D97-AF65-F5344CB8AC3E}">
        <p14:creationId xmlns:p14="http://schemas.microsoft.com/office/powerpoint/2010/main" val="11584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48496"/>
            <a:ext cx="7995212" cy="117290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Gang leader for a day!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53" y="1998353"/>
            <a:ext cx="4859647" cy="4859647"/>
          </a:xfrm>
        </p:spPr>
      </p:pic>
    </p:spTree>
    <p:extLst>
      <p:ext uri="{BB962C8B-B14F-4D97-AF65-F5344CB8AC3E}">
        <p14:creationId xmlns:p14="http://schemas.microsoft.com/office/powerpoint/2010/main" val="16851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23" y="424070"/>
            <a:ext cx="10131425" cy="1456267"/>
          </a:xfrm>
        </p:spPr>
        <p:txBody>
          <a:bodyPr/>
          <a:lstStyle/>
          <a:p>
            <a:r>
              <a:rPr lang="en-US" dirty="0" smtClean="0"/>
              <a:t>Rituals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what purpose they have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27" y="2405269"/>
            <a:ext cx="5936974" cy="4452731"/>
          </a:xfrm>
        </p:spPr>
      </p:pic>
    </p:spTree>
    <p:extLst>
      <p:ext uri="{BB962C8B-B14F-4D97-AF65-F5344CB8AC3E}">
        <p14:creationId xmlns:p14="http://schemas.microsoft.com/office/powerpoint/2010/main" val="10161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1838</TotalTime>
  <Words>1930</Words>
  <Application>Microsoft Macintosh PowerPoint</Application>
  <PresentationFormat>Widescreen</PresentationFormat>
  <Paragraphs>176</Paragraphs>
  <Slides>33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Mangal</vt:lpstr>
      <vt:lpstr>Wingdings</vt:lpstr>
      <vt:lpstr>Arial</vt:lpstr>
      <vt:lpstr>Celestial</vt:lpstr>
      <vt:lpstr>Society   Culture   Conformity   Deviance</vt:lpstr>
      <vt:lpstr>A Fish in the ocean…. ethnocentrism</vt:lpstr>
      <vt:lpstr>The Cow in India… a refrigerator …</vt:lpstr>
      <vt:lpstr>Orientalism Exoticing the east</vt:lpstr>
      <vt:lpstr>PowerPoint Presentation</vt:lpstr>
      <vt:lpstr>How other people live! Malinowski – 1884-1942</vt:lpstr>
      <vt:lpstr>PowerPoint Presentation</vt:lpstr>
      <vt:lpstr>Gang leader for a day! </vt:lpstr>
      <vt:lpstr>Rituals … what purpose they have…</vt:lpstr>
      <vt:lpstr>PowerPoint Presentation</vt:lpstr>
      <vt:lpstr>Ways of Seeing … the World around you</vt:lpstr>
      <vt:lpstr>PowerPoint Presentation</vt:lpstr>
      <vt:lpstr>PowerPoint Presentation</vt:lpstr>
      <vt:lpstr>Look… what do you do with cultural differences….</vt:lpstr>
      <vt:lpstr>Culture … The social condition?  </vt:lpstr>
      <vt:lpstr>Beethoven and genocide</vt:lpstr>
      <vt:lpstr>The banality of evil…</vt:lpstr>
      <vt:lpstr>The Milgram experiment</vt:lpstr>
      <vt:lpstr>The white coat…</vt:lpstr>
      <vt:lpstr>The Asch Conformity experiment </vt:lpstr>
      <vt:lpstr>Who are the exceptions</vt:lpstr>
      <vt:lpstr>The ally in Non-conformity … two to tango</vt:lpstr>
      <vt:lpstr>Labelling … society culture individual</vt:lpstr>
      <vt:lpstr>The street corner society</vt:lpstr>
      <vt:lpstr>Non-conformity- again…                 it takes two to tango…</vt:lpstr>
      <vt:lpstr>What in the devil got into you… understanding “deviance’</vt:lpstr>
      <vt:lpstr>The Zimbardo experiment… Stanford 1971</vt:lpstr>
      <vt:lpstr>Deviance   Addiction    Stigma… ethnocentrism </vt:lpstr>
      <vt:lpstr>Deviance as an ensemble and process…</vt:lpstr>
      <vt:lpstr>Baboons r us - studying culture</vt:lpstr>
      <vt:lpstr>Sorting apparatus is Hierarchical…</vt:lpstr>
      <vt:lpstr>Industry Crimes that have to be proved…</vt:lpstr>
      <vt:lpstr>The hierarchy of credibility…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143</cp:revision>
  <dcterms:created xsi:type="dcterms:W3CDTF">2019-02-12T13:56:58Z</dcterms:created>
  <dcterms:modified xsi:type="dcterms:W3CDTF">2019-02-19T14:35:34Z</dcterms:modified>
</cp:coreProperties>
</file>